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3"/>
  </p:notesMasterIdLst>
  <p:sldIdLst>
    <p:sldId id="285" r:id="rId2"/>
    <p:sldId id="282" r:id="rId3"/>
    <p:sldId id="256" r:id="rId4"/>
    <p:sldId id="283" r:id="rId5"/>
    <p:sldId id="287" r:id="rId6"/>
    <p:sldId id="288" r:id="rId7"/>
    <p:sldId id="289" r:id="rId8"/>
    <p:sldId id="291" r:id="rId9"/>
    <p:sldId id="257" r:id="rId10"/>
    <p:sldId id="268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F04"/>
    <a:srgbClr val="EE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247FF6-AFD4-C243-BB38-33825D7459F5}" v="505" dt="2022-07-07T12:00:15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17"/>
    <p:restoredTop sz="94648"/>
  </p:normalViewPr>
  <p:slideViewPr>
    <p:cSldViewPr snapToGrid="0" snapToObjects="1">
      <p:cViewPr varScale="1">
        <p:scale>
          <a:sx n="115" d="100"/>
          <a:sy n="115" d="100"/>
        </p:scale>
        <p:origin x="24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33333333333333"/>
          <c:y val="1.8749999999999999E-2"/>
          <c:w val="0.62916666666666665"/>
          <c:h val="0.9437499999999999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C923-144A-9355-F1AB9050BE33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923-144A-9355-F1AB9050BE33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C923-144A-9355-F1AB9050BE33}"/>
              </c:ext>
            </c:extLst>
          </c:dPt>
          <c:dPt>
            <c:idx val="3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923-144A-9355-F1AB9050BE33}"/>
              </c:ext>
            </c:extLst>
          </c:dPt>
          <c:dPt>
            <c:idx val="4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DFC0-8F47-8500-BB7F63B25F9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C923-144A-9355-F1AB9050BE3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C923-144A-9355-F1AB9050BE33}"/>
                </c:ext>
              </c:extLst>
            </c:dLbl>
            <c:dLbl>
              <c:idx val="2"/>
              <c:layout>
                <c:manualLayout>
                  <c:x val="-9.6433193897637798E-2"/>
                  <c:y val="-0.14524125582915495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923-144A-9355-F1AB9050BE33}"/>
                </c:ext>
              </c:extLst>
            </c:dLbl>
            <c:dLbl>
              <c:idx val="3"/>
              <c:layout>
                <c:manualLayout>
                  <c:x val="0.20540575787401574"/>
                  <c:y val="-5.61726712492205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923-144A-9355-F1AB9050BE33}"/>
                </c:ext>
              </c:extLst>
            </c:dLbl>
            <c:dLbl>
              <c:idx val="4"/>
              <c:layout>
                <c:manualLayout>
                  <c:x val="5.2948818897637792E-2"/>
                  <c:y val="8.14453074898309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FC0-8F47-8500-BB7F63B25F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Renewables</c:v>
                </c:pt>
                <c:pt idx="1">
                  <c:v>Nuclear</c:v>
                </c:pt>
                <c:pt idx="2">
                  <c:v>Oil</c:v>
                </c:pt>
                <c:pt idx="3">
                  <c:v>Natural Gas</c:v>
                </c:pt>
                <c:pt idx="4">
                  <c:v>Coal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8</c:v>
                </c:pt>
                <c:pt idx="2">
                  <c:v>36</c:v>
                </c:pt>
                <c:pt idx="3">
                  <c:v>32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23-144A-9355-F1AB9050BE33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02359-7907-2040-B955-7DFB1413EEB6}" type="datetimeFigureOut">
              <a:rPr lang="en-US" smtClean="0"/>
              <a:t>7/7/22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69CD1-D78A-BC4C-B431-46673E02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28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e3d052083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ee3d052083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US could pay for any costs that regulation have on development, so any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 pay for regulation cost ∴ cheap &amp; safe.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772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e3d05208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ee3d05208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[Research new energy sources]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[Hold thorium ball] This ball that fits in my hand is the amount of thorium needed to power all your energy needs for your entire lifetime.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Batteries will help renewables be less volatile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A94BF-75C3-BC42-9033-8019A8BFE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5C9420-EAFD-174F-A936-0365CD673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E96D3-2B8C-E043-9E5D-79FCAF86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135F-4737-AA45-A14E-B2EF6875DD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9FE08-F093-CB48-A02B-CA0929559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062D1-1F77-6B43-B77B-FC74642E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F9CB-DE47-3D4B-82B9-9DDD25D40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1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5405-C227-204A-8516-672B6108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07B10-DF88-824A-8F9C-EFBF2074E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E6DE2-17EC-844C-9115-760DA70F5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135F-4737-AA45-A14E-B2EF6875DD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14A19-28FA-2448-8BAF-830B57056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8ABF8-11D0-2F40-A098-6D1AEC2F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F9CB-DE47-3D4B-82B9-9DDD25D40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26D648-1820-F249-ACB8-1A71F8694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14FDE-FE3F-DA4B-9CA4-9A324CAB8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EC89B-A4A3-4B4F-B287-C7873D5F2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135F-4737-AA45-A14E-B2EF6875DD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6B584-3F50-FD47-9B6A-8C2E0324A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1C0C4-4AAB-D84D-9AE0-C9BC2DD8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F9CB-DE47-3D4B-82B9-9DDD25D40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1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409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68266-A47B-8E42-9E7A-E892A2C8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D98C4-6BF5-CE40-A12F-C573CB102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B7534-EC28-DD43-A5B2-DDAA4A1E7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</a:lstStyle>
          <a:p>
            <a:fld id="{C8C4135F-4737-AA45-A14E-B2EF6875DD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179F7-AFFB-A647-B90B-979AE7D3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C8486-0CD3-F54D-B4AF-B227C7B9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</a:lstStyle>
          <a:p>
            <a:fld id="{08BAF9CB-DE47-3D4B-82B9-9DDD25D40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6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1A62C-57F5-AF42-BE04-F3AF3D2CE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E84B7-BFF6-864E-AAB0-B48B7A93C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7DA05-9B5C-0A4F-8DD3-6707BF820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135F-4737-AA45-A14E-B2EF6875DD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385F5-9F55-A949-A149-74B37706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23F06-CC42-F148-A4C6-EE8AF4B90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F9CB-DE47-3D4B-82B9-9DDD25D40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F14C-4E1D-0744-959B-96C8A8BB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977C0-2613-104D-A878-03212A35A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5D9BC-9EBA-BF4E-A12E-EC13866B0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9C381-3F5E-DC47-A001-B01126AA6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135F-4737-AA45-A14E-B2EF6875DD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9C761-2F3F-AB44-8309-06D6D354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F35FF-03F1-2245-9D41-0DF87AE9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F9CB-DE47-3D4B-82B9-9DDD25D40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DF8C-3A30-E940-A643-EE01D1451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57265-06FF-EC45-A7FF-777140754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E78DF-B1F3-9C4F-909F-E0BBB5E23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7F64A6-B138-824C-80ED-41C08DF49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71DE51-10BA-D548-805F-8D7AEE3CE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E881EC-9D19-584B-9013-A3E9EB8D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135F-4737-AA45-A14E-B2EF6875DD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7E2DB6-9461-6241-B0DC-B660905AE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C7319C-BC7F-764C-A93E-5EA021D34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F9CB-DE47-3D4B-82B9-9DDD25D40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E938-2D03-BA4F-9C94-792915C59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1EDE99-EA9D-8543-8459-3EFC0E485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135F-4737-AA45-A14E-B2EF6875DD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70E16-E6B7-4142-87AF-5DF5478C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42ECA-C343-1C4E-A4A8-0CAC4E3F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F9CB-DE47-3D4B-82B9-9DDD25D40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BE3D2F-FFE6-C840-9D18-C25AAD56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135F-4737-AA45-A14E-B2EF6875DD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DA890C-4157-BA43-A941-A25CD426B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A9EAE-4998-F449-B32B-F96C2A3F4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F9CB-DE47-3D4B-82B9-9DDD25D40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45D0D-193B-D54E-A897-FAC943BB0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0DC5A-296B-1C4D-83DE-A827A8803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82588-DB54-A945-962A-B8990C3D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44E32-DEE3-4848-BA21-94402DA25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135F-4737-AA45-A14E-B2EF6875DD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21B17-6773-D747-854F-0FAA85FDD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E77F1-FA00-0E42-9C18-7F82790D2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F9CB-DE47-3D4B-82B9-9DDD25D40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2C3B-A6FA-D649-9120-8E8895A8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31E439-6230-4748-8063-6B54056B8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CB23A-2E96-FD4D-95D8-D26779BF4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5F9B-8836-194D-919D-A109F5320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135F-4737-AA45-A14E-B2EF6875DD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6D33D-2521-7A4A-A25D-55D87DE9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1EF6A-9AF2-9744-9083-BE0C66183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F9CB-DE47-3D4B-82B9-9DDD25D40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3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E7D31"/>
            </a:gs>
            <a:gs pos="100000">
              <a:srgbClr val="FFBF04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Yellow Gradient" hidden="1">
            <a:extLst>
              <a:ext uri="{FF2B5EF4-FFF2-40B4-BE49-F238E27FC236}">
                <a16:creationId xmlns:a16="http://schemas.microsoft.com/office/drawing/2014/main" id="{4AD634F3-9C18-D640-8272-E9DFD99C3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735A1E-20B9-764E-AF4B-0E468B86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70017-CABE-0840-BBCF-F4EE21D59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4694F-5201-2D4F-8384-AA68D1744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</a:lstStyle>
          <a:p>
            <a:fld id="{C8C4135F-4737-AA45-A14E-B2EF6875DD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0829E-058E-6C44-97A5-325168114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E45AE-BBC1-8449-99AB-C62BCF3C1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</a:lstStyle>
          <a:p>
            <a:fld id="{08BAF9CB-DE47-3D4B-82B9-9DDD25D40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9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Helvetica Neue" panose="02000503000000020004" pitchFamily="2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Helvetica Neue" panose="02000503000000020004" pitchFamily="2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Helvetica Neue" panose="02000503000000020004" pitchFamily="2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Helvetica Neue" panose="02000503000000020004" pitchFamily="2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Helvetica Neue" panose="02000503000000020004" pitchFamily="2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Helvetica Neue" panose="02000503000000020004" pitchFamily="2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a.gov/tools/faqs/faq.php" TargetMode="External"/><Relationship Id="rId2" Type="http://schemas.openxmlformats.org/officeDocument/2006/relationships/hyperlink" Target="https://www.joelgrayson.com/perspective/nuclear-energy" TargetMode="Externa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pubs.acs.org/doi/abs/10.1021/es3051197?source=cen" TargetMode="External"/><Relationship Id="rId4" Type="http://schemas.openxmlformats.org/officeDocument/2006/relationships/hyperlink" Target="https://www.nytimes.com/interactive/2020/10/28/climate/how-electricity-generation-changed-in-your-state-election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eia.gov/energyexplained/us-energy-facts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ictures">
            <a:extLst>
              <a:ext uri="{FF2B5EF4-FFF2-40B4-BE49-F238E27FC236}">
                <a16:creationId xmlns:a16="http://schemas.microsoft.com/office/drawing/2014/main" id="{0BB3E9F6-84A1-9011-2220-E4BEE29EA5F7}"/>
              </a:ext>
            </a:extLst>
          </p:cNvPr>
          <p:cNvGrpSpPr/>
          <p:nvPr/>
        </p:nvGrpSpPr>
        <p:grpSpPr>
          <a:xfrm>
            <a:off x="-4931" y="-17381"/>
            <a:ext cx="12196932" cy="6890243"/>
            <a:chOff x="-4931" y="-17381"/>
            <a:chExt cx="12196932" cy="6890243"/>
          </a:xfrm>
        </p:grpSpPr>
        <p:pic>
          <p:nvPicPr>
            <p:cNvPr id="21" name="Picture 20" descr="A close-up of a plant&#10;&#10;Description automatically generated with medium confidence">
              <a:extLst>
                <a:ext uri="{FF2B5EF4-FFF2-40B4-BE49-F238E27FC236}">
                  <a16:creationId xmlns:a16="http://schemas.microsoft.com/office/drawing/2014/main" id="{467F3BF8-6C00-6948-986D-815B12203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149" t="555" r="33234"/>
            <a:stretch/>
          </p:blipFill>
          <p:spPr>
            <a:xfrm>
              <a:off x="7754589" y="-4599"/>
              <a:ext cx="2251515" cy="2277284"/>
            </a:xfrm>
            <a:prstGeom prst="rect">
              <a:avLst/>
            </a:prstGeom>
          </p:spPr>
        </p:pic>
        <p:pic>
          <p:nvPicPr>
            <p:cNvPr id="17" name="Picture 16" descr="A picture containing outdoor, person&#10;&#10;Description automatically generated">
              <a:extLst>
                <a:ext uri="{FF2B5EF4-FFF2-40B4-BE49-F238E27FC236}">
                  <a16:creationId xmlns:a16="http://schemas.microsoft.com/office/drawing/2014/main" id="{38CF7A4A-4F0B-AB44-9CDB-36F262E38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55" r="9178"/>
            <a:stretch/>
          </p:blipFill>
          <p:spPr>
            <a:xfrm>
              <a:off x="8830502" y="4548371"/>
              <a:ext cx="3361496" cy="2324491"/>
            </a:xfrm>
            <a:prstGeom prst="rect">
              <a:avLst/>
            </a:prstGeom>
          </p:spPr>
        </p:pic>
        <p:pic>
          <p:nvPicPr>
            <p:cNvPr id="23" name="Picture 22" descr="A picture containing outdoor, city, old, day&#10;&#10;Description automatically generated">
              <a:extLst>
                <a:ext uri="{FF2B5EF4-FFF2-40B4-BE49-F238E27FC236}">
                  <a16:creationId xmlns:a16="http://schemas.microsoft.com/office/drawing/2014/main" id="{E14FCDE6-E95B-A548-B157-4A72076FA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20" r="30071"/>
            <a:stretch/>
          </p:blipFill>
          <p:spPr>
            <a:xfrm>
              <a:off x="-1068" y="-12065"/>
              <a:ext cx="2694667" cy="2375457"/>
            </a:xfrm>
            <a:prstGeom prst="rect">
              <a:avLst/>
            </a:prstGeom>
          </p:spPr>
        </p:pic>
        <p:pic>
          <p:nvPicPr>
            <p:cNvPr id="31" name="Picture 30" descr="A picture containing text, water, outdoor&#10;&#10;Description automatically generated">
              <a:extLst>
                <a:ext uri="{FF2B5EF4-FFF2-40B4-BE49-F238E27FC236}">
                  <a16:creationId xmlns:a16="http://schemas.microsoft.com/office/drawing/2014/main" id="{710048D3-3868-EB4F-8500-1A190D070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8674" y="-2519"/>
              <a:ext cx="2269541" cy="2301000"/>
            </a:xfrm>
            <a:prstGeom prst="rect">
              <a:avLst/>
            </a:prstGeom>
          </p:spPr>
        </p:pic>
        <p:pic>
          <p:nvPicPr>
            <p:cNvPr id="3" name="Picture 2" descr="A picture containing outdoor, day&#10;&#10;Description automatically generated">
              <a:extLst>
                <a:ext uri="{FF2B5EF4-FFF2-40B4-BE49-F238E27FC236}">
                  <a16:creationId xmlns:a16="http://schemas.microsoft.com/office/drawing/2014/main" id="{6382AEB0-DBAE-2845-856F-87CC36223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11" r="12618"/>
            <a:stretch/>
          </p:blipFill>
          <p:spPr>
            <a:xfrm>
              <a:off x="4854936" y="-17381"/>
              <a:ext cx="2969969" cy="2326845"/>
            </a:xfrm>
            <a:prstGeom prst="rect">
              <a:avLst/>
            </a:prstGeom>
          </p:spPr>
        </p:pic>
        <p:pic>
          <p:nvPicPr>
            <p:cNvPr id="5" name="Picture 4" descr="A picture containing tree, sunset, outdoor, stop&#10;&#10;Description automatically generated">
              <a:extLst>
                <a:ext uri="{FF2B5EF4-FFF2-40B4-BE49-F238E27FC236}">
                  <a16:creationId xmlns:a16="http://schemas.microsoft.com/office/drawing/2014/main" id="{B18745BC-5887-4E43-85F2-B98CE8449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10275" y="4540435"/>
              <a:ext cx="3584156" cy="231756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64EF9C-B5ED-1047-A1C9-8591EAD9E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02068" y="4548536"/>
              <a:ext cx="3458800" cy="2305867"/>
            </a:xfrm>
            <a:prstGeom prst="rect">
              <a:avLst/>
            </a:prstGeom>
          </p:spPr>
        </p:pic>
        <p:pic>
          <p:nvPicPr>
            <p:cNvPr id="13" name="Picture 12" descr="A picture containing brick, paving&#10;&#10;Description automatically generated">
              <a:extLst>
                <a:ext uri="{FF2B5EF4-FFF2-40B4-BE49-F238E27FC236}">
                  <a16:creationId xmlns:a16="http://schemas.microsoft.com/office/drawing/2014/main" id="{1DC9A8A0-EEE7-C742-8A24-FEB556331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1047"/>
            <a:stretch/>
          </p:blipFill>
          <p:spPr>
            <a:xfrm>
              <a:off x="2" y="4540436"/>
              <a:ext cx="3252901" cy="2317565"/>
            </a:xfrm>
            <a:prstGeom prst="rect">
              <a:avLst/>
            </a:prstGeom>
          </p:spPr>
        </p:pic>
        <p:pic>
          <p:nvPicPr>
            <p:cNvPr id="15" name="Picture 14" descr="A picture containing car, outdoor, water&#10;&#10;Description automatically generated">
              <a:extLst>
                <a:ext uri="{FF2B5EF4-FFF2-40B4-BE49-F238E27FC236}">
                  <a16:creationId xmlns:a16="http://schemas.microsoft.com/office/drawing/2014/main" id="{3D49FE88-C60F-D940-B580-479F6F561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4931" y="2269351"/>
              <a:ext cx="3252900" cy="2279020"/>
            </a:xfrm>
            <a:prstGeom prst="rect">
              <a:avLst/>
            </a:prstGeom>
          </p:spPr>
        </p:pic>
        <p:pic>
          <p:nvPicPr>
            <p:cNvPr id="25" name="Picture 24" descr="A picture containing sky, outdoor, ground, person&#10;&#10;Description automatically generated">
              <a:extLst>
                <a:ext uri="{FF2B5EF4-FFF2-40B4-BE49-F238E27FC236}">
                  <a16:creationId xmlns:a16="http://schemas.microsoft.com/office/drawing/2014/main" id="{A033C885-A9A5-7C4F-820F-78F1A53BB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8596" r="2141"/>
            <a:stretch/>
          </p:blipFill>
          <p:spPr>
            <a:xfrm>
              <a:off x="3206564" y="2267892"/>
              <a:ext cx="3200697" cy="2284816"/>
            </a:xfrm>
            <a:prstGeom prst="rect">
              <a:avLst/>
            </a:prstGeom>
          </p:spPr>
        </p:pic>
        <p:pic>
          <p:nvPicPr>
            <p:cNvPr id="49" name="Picture 48" descr="A picture containing ice, water, nature, outdoor&#10;&#10;Description automatically generated">
              <a:extLst>
                <a:ext uri="{FF2B5EF4-FFF2-40B4-BE49-F238E27FC236}">
                  <a16:creationId xmlns:a16="http://schemas.microsoft.com/office/drawing/2014/main" id="{165EF68F-C2C4-F24A-B39A-87DE7AE8C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2192" r="12254"/>
            <a:stretch/>
          </p:blipFill>
          <p:spPr>
            <a:xfrm>
              <a:off x="9718914" y="-88"/>
              <a:ext cx="2473087" cy="2263587"/>
            </a:xfrm>
            <a:prstGeom prst="rect">
              <a:avLst/>
            </a:prstGeom>
          </p:spPr>
        </p:pic>
        <p:pic>
          <p:nvPicPr>
            <p:cNvPr id="27" name="Picture 26" descr="A field of corn&#10;&#10;Description automatically generated with low confidence">
              <a:extLst>
                <a:ext uri="{FF2B5EF4-FFF2-40B4-BE49-F238E27FC236}">
                  <a16:creationId xmlns:a16="http://schemas.microsoft.com/office/drawing/2014/main" id="{8FA5D28D-3570-444D-A960-70C1454D1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09571" y="2258348"/>
              <a:ext cx="3053363" cy="229002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3E6F2F-1269-5A9F-F119-929923530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34072" r="3662" b="5356"/>
            <a:stretch/>
          </p:blipFill>
          <p:spPr>
            <a:xfrm>
              <a:off x="9473277" y="2250510"/>
              <a:ext cx="2718721" cy="2324491"/>
            </a:xfrm>
            <a:prstGeom prst="rect">
              <a:avLst/>
            </a:prstGeom>
          </p:spPr>
        </p:pic>
      </p:grpSp>
      <p:sp>
        <p:nvSpPr>
          <p:cNvPr id="19" name="Climate Change Rect">
            <a:extLst>
              <a:ext uri="{FF2B5EF4-FFF2-40B4-BE49-F238E27FC236}">
                <a16:creationId xmlns:a16="http://schemas.microsoft.com/office/drawing/2014/main" id="{4040F31E-F20B-6148-9ED1-085E6FBA7786}"/>
              </a:ext>
            </a:extLst>
          </p:cNvPr>
          <p:cNvSpPr/>
          <p:nvPr/>
        </p:nvSpPr>
        <p:spPr>
          <a:xfrm>
            <a:off x="4041304" y="2851398"/>
            <a:ext cx="4109392" cy="1155205"/>
          </a:xfrm>
          <a:custGeom>
            <a:avLst/>
            <a:gdLst>
              <a:gd name="connsiteX0" fmla="*/ 192538 w 5507502"/>
              <a:gd name="connsiteY0" fmla="*/ 0 h 1155205"/>
              <a:gd name="connsiteX1" fmla="*/ 5314964 w 5507502"/>
              <a:gd name="connsiteY1" fmla="*/ 0 h 1155205"/>
              <a:gd name="connsiteX2" fmla="*/ 5507502 w 5507502"/>
              <a:gd name="connsiteY2" fmla="*/ 192538 h 1155205"/>
              <a:gd name="connsiteX3" fmla="*/ 5507502 w 5507502"/>
              <a:gd name="connsiteY3" fmla="*/ 962667 h 1155205"/>
              <a:gd name="connsiteX4" fmla="*/ 5314964 w 5507502"/>
              <a:gd name="connsiteY4" fmla="*/ 1155205 h 1155205"/>
              <a:gd name="connsiteX5" fmla="*/ 192538 w 5507502"/>
              <a:gd name="connsiteY5" fmla="*/ 1155205 h 1155205"/>
              <a:gd name="connsiteX6" fmla="*/ 0 w 5507502"/>
              <a:gd name="connsiteY6" fmla="*/ 962667 h 1155205"/>
              <a:gd name="connsiteX7" fmla="*/ 0 w 5507502"/>
              <a:gd name="connsiteY7" fmla="*/ 192538 h 1155205"/>
              <a:gd name="connsiteX8" fmla="*/ 192538 w 5507502"/>
              <a:gd name="connsiteY8" fmla="*/ 0 h 115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7502" h="1155205">
                <a:moveTo>
                  <a:pt x="192538" y="0"/>
                </a:moveTo>
                <a:lnTo>
                  <a:pt x="5314964" y="0"/>
                </a:lnTo>
                <a:cubicBezTo>
                  <a:pt x="5421300" y="0"/>
                  <a:pt x="5507502" y="86202"/>
                  <a:pt x="5507502" y="192538"/>
                </a:cubicBezTo>
                <a:lnTo>
                  <a:pt x="5507502" y="962667"/>
                </a:lnTo>
                <a:cubicBezTo>
                  <a:pt x="5507502" y="1069003"/>
                  <a:pt x="5421300" y="1155205"/>
                  <a:pt x="5314964" y="1155205"/>
                </a:cubicBezTo>
                <a:lnTo>
                  <a:pt x="192538" y="1155205"/>
                </a:lnTo>
                <a:cubicBezTo>
                  <a:pt x="86202" y="1155205"/>
                  <a:pt x="0" y="1069003"/>
                  <a:pt x="0" y="962667"/>
                </a:cubicBezTo>
                <a:lnTo>
                  <a:pt x="0" y="192538"/>
                </a:lnTo>
                <a:cubicBezTo>
                  <a:pt x="0" y="86202"/>
                  <a:pt x="86202" y="0"/>
                  <a:pt x="192538" y="0"/>
                </a:cubicBezTo>
                <a:close/>
              </a:path>
            </a:pathLst>
          </a:custGeom>
          <a:solidFill>
            <a:srgbClr val="F9C54D"/>
          </a:solidFill>
          <a:ln>
            <a:noFill/>
          </a:ln>
          <a:effectLst>
            <a:outerShdw blurRad="819874" sx="112358" sy="112358" algn="ctr" rotWithShape="0">
              <a:srgbClr val="F9C54D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4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Climate Change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621823" y="535645"/>
            <a:ext cx="1094835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-US" sz="4000" b="1" dirty="0"/>
              <a:t>Nuclear Energy Types</a:t>
            </a:r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8307" y="4392835"/>
            <a:ext cx="2617844" cy="18866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81E189A-08DC-C60D-5E3B-1AC098544C15}"/>
              </a:ext>
            </a:extLst>
          </p:cNvPr>
          <p:cNvGrpSpPr/>
          <p:nvPr/>
        </p:nvGrpSpPr>
        <p:grpSpPr>
          <a:xfrm>
            <a:off x="6788009" y="1445504"/>
            <a:ext cx="2636888" cy="2471647"/>
            <a:chOff x="8439772" y="1401478"/>
            <a:chExt cx="2636888" cy="2471647"/>
          </a:xfrm>
        </p:grpSpPr>
        <p:pic>
          <p:nvPicPr>
            <p:cNvPr id="3" name="Picture 2" descr="A person wearing glasses and a suit&#10;&#10;Description automatically generated with medium confidence">
              <a:extLst>
                <a:ext uri="{FF2B5EF4-FFF2-40B4-BE49-F238E27FC236}">
                  <a16:creationId xmlns:a16="http://schemas.microsoft.com/office/drawing/2014/main" id="{742E1064-5F99-8B4B-A828-862D3AE14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69123" y="1401478"/>
              <a:ext cx="1578187" cy="18866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395388-38F8-DF4F-ABF8-B97B6C92590F}"/>
                </a:ext>
              </a:extLst>
            </p:cNvPr>
            <p:cNvSpPr txBox="1"/>
            <p:nvPr/>
          </p:nvSpPr>
          <p:spPr>
            <a:xfrm>
              <a:off x="8439772" y="3370552"/>
              <a:ext cx="2636888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dirty="0">
                  <a:latin typeface="Helvetica" pitchFamily="2" charset="0"/>
                </a:rPr>
                <a:t>Alvin Weinberg,</a:t>
              </a:r>
            </a:p>
            <a:p>
              <a:pPr algn="ctr"/>
              <a:r>
                <a:rPr lang="en-US" sz="1333" dirty="0">
                  <a:latin typeface="Helvetica" pitchFamily="2" charset="0"/>
                </a:rPr>
                <a:t>Thorium advocate &amp; researcher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8E98AD-3262-8DF8-F775-5B2FD1FC2224}"/>
              </a:ext>
            </a:extLst>
          </p:cNvPr>
          <p:cNvGrpSpPr/>
          <p:nvPr/>
        </p:nvGrpSpPr>
        <p:grpSpPr>
          <a:xfrm>
            <a:off x="6976004" y="4644477"/>
            <a:ext cx="2398093" cy="1585313"/>
            <a:chOff x="8965861" y="4593671"/>
            <a:chExt cx="2398093" cy="158531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5A3CFA-CD7B-4F4D-B2CE-2465AE7AE412}"/>
                </a:ext>
              </a:extLst>
            </p:cNvPr>
            <p:cNvSpPr txBox="1"/>
            <p:nvPr/>
          </p:nvSpPr>
          <p:spPr>
            <a:xfrm>
              <a:off x="8965861" y="5840430"/>
              <a:ext cx="23980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 pitchFamily="2" charset="0"/>
                </a:rPr>
                <a:t>Fusion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6AC076-CAE1-D046-A3B3-2212C82B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00829" y="4593671"/>
              <a:ext cx="1956721" cy="11005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770622-47D6-B442-E3B6-79FFDECE21F5}"/>
              </a:ext>
            </a:extLst>
          </p:cNvPr>
          <p:cNvGrpSpPr/>
          <p:nvPr/>
        </p:nvGrpSpPr>
        <p:grpSpPr>
          <a:xfrm>
            <a:off x="2290031" y="1445504"/>
            <a:ext cx="3430565" cy="2517932"/>
            <a:chOff x="1465502" y="1365992"/>
            <a:chExt cx="3430565" cy="2517932"/>
          </a:xfrm>
        </p:grpSpPr>
        <p:pic>
          <p:nvPicPr>
            <p:cNvPr id="6" name="Picture 5" descr="A factory with smoke coming out of it&#10;&#10;Description automatically generated with low confidence">
              <a:extLst>
                <a:ext uri="{FF2B5EF4-FFF2-40B4-BE49-F238E27FC236}">
                  <a16:creationId xmlns:a16="http://schemas.microsoft.com/office/drawing/2014/main" id="{3D0F4AB6-D428-6587-DB31-C96C1AC6F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5502" y="1365992"/>
              <a:ext cx="3430565" cy="19957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3D4641-E6CC-5AAB-A5B9-00BBA3E38DAC}"/>
                </a:ext>
              </a:extLst>
            </p:cNvPr>
            <p:cNvSpPr txBox="1"/>
            <p:nvPr/>
          </p:nvSpPr>
          <p:spPr>
            <a:xfrm>
              <a:off x="2210768" y="3514592"/>
              <a:ext cx="2047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Traditional Uranium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39FF8-5FE0-1110-9D79-9A36F1E5B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Sources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C2427A-6412-BA71-F978-4C7968E59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53761"/>
            <a:ext cx="10515600" cy="4351338"/>
          </a:xfrm>
        </p:spPr>
        <p:txBody>
          <a:bodyPr vert="horz"/>
          <a:lstStyle/>
          <a:p>
            <a:pPr fontAlgn="base"/>
            <a:r>
              <a:rPr lang="en-US" u="sng" dirty="0">
                <a:hlinkClick r:id="rId2"/>
              </a:rPr>
              <a:t>joelgrayson.com/perspective/nuclear-energy</a:t>
            </a:r>
            <a:endParaRPr lang="en-US" dirty="0"/>
          </a:p>
          <a:p>
            <a:pPr fontAlgn="base"/>
            <a:r>
              <a:rPr lang="en-US" u="sng" dirty="0">
                <a:hlinkClick r:id="rId3"/>
              </a:rPr>
              <a:t>eia.gov/tools/faqs/faq.php</a:t>
            </a:r>
            <a:endParaRPr lang="en-US" dirty="0"/>
          </a:p>
          <a:p>
            <a:pPr fontAlgn="base"/>
            <a:r>
              <a:rPr lang="en-US" u="sng" dirty="0">
                <a:hlinkClick r:id="rId4"/>
              </a:rPr>
              <a:t>nytimes.com/interactive/2020/10/28/climate/how-electricity-generation-changed-in-your-state-election.html</a:t>
            </a:r>
            <a:endParaRPr lang="en-US" dirty="0"/>
          </a:p>
          <a:p>
            <a:pPr fontAlgn="base"/>
            <a:r>
              <a:rPr lang="en-US" u="sng" dirty="0">
                <a:hlinkClick r:id="rId5"/>
              </a:rPr>
              <a:t>pubs.acs.org/doi/abs/10.1021/es3051197?source=cen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7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44F223-1369-4E4A-AE77-135B0E25CFC8}"/>
              </a:ext>
            </a:extLst>
          </p:cNvPr>
          <p:cNvSpPr txBox="1"/>
          <p:nvPr/>
        </p:nvSpPr>
        <p:spPr>
          <a:xfrm>
            <a:off x="189186" y="6173963"/>
            <a:ext cx="488956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467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eia.gov/energyexplained/us-energy-facts</a:t>
            </a:r>
            <a:endParaRPr lang="en-US" sz="1467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67">
                <a:latin typeface="Calibri" panose="020F0502020204030204" pitchFamily="34" charset="0"/>
                <a:cs typeface="Calibri" panose="020F0502020204030204" pitchFamily="34" charset="0"/>
              </a:rPr>
              <a:t>Data as of 2019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2401AFA-BE58-9444-98CF-D5FF54BFD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0002495"/>
              </p:ext>
            </p:extLst>
          </p:nvPr>
        </p:nvGraphicFramePr>
        <p:xfrm>
          <a:off x="3269379" y="131609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" name="Solar Img">
            <a:extLst>
              <a:ext uri="{FF2B5EF4-FFF2-40B4-BE49-F238E27FC236}">
                <a16:creationId xmlns:a16="http://schemas.microsoft.com/office/drawing/2014/main" id="{A2D0CF6E-259A-404A-AE65-15D363C22B3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8896" y="882145"/>
            <a:ext cx="940415" cy="810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Hydro Img">
            <a:extLst>
              <a:ext uri="{FF2B5EF4-FFF2-40B4-BE49-F238E27FC236}">
                <a16:creationId xmlns:a16="http://schemas.microsoft.com/office/drawing/2014/main" id="{8C80F117-AE16-464D-AF0E-988C823249F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3113" y="614042"/>
            <a:ext cx="1019721" cy="673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logo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6EE6344-9C6B-73EA-C132-43629519D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6235" y="653845"/>
            <a:ext cx="1305598" cy="20328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2D8CD0-387B-FACB-25D2-B977B5C48E1B}"/>
              </a:ext>
            </a:extLst>
          </p:cNvPr>
          <p:cNvSpPr txBox="1"/>
          <p:nvPr/>
        </p:nvSpPr>
        <p:spPr>
          <a:xfrm>
            <a:off x="550522" y="589757"/>
            <a:ext cx="5733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U.S. Energy Sources</a:t>
            </a:r>
          </a:p>
        </p:txBody>
      </p:sp>
      <p:pic>
        <p:nvPicPr>
          <p:cNvPr id="20" name="Wind Img">
            <a:extLst>
              <a:ext uri="{FF2B5EF4-FFF2-40B4-BE49-F238E27FC236}">
                <a16:creationId xmlns:a16="http://schemas.microsoft.com/office/drawing/2014/main" id="{77AA2EB9-1BA8-5C47-91E5-DD3544F53FE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70198" y="90849"/>
            <a:ext cx="786133" cy="1365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20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B327-DCDF-C7E1-B4DF-6A7058FEC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8800" y="2384060"/>
            <a:ext cx="6146799" cy="1741171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5400" b="1" dirty="0"/>
              <a:t>Nuclear Renaissance</a:t>
            </a: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1E49AE6-2C48-3A95-2DF2-657FC6350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9"/>
          <a:stretch/>
        </p:blipFill>
        <p:spPr>
          <a:xfrm>
            <a:off x="545971" y="597033"/>
            <a:ext cx="4654520" cy="531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F4783-C547-F7C0-12FE-5483A5C9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79299"/>
            <a:ext cx="11360800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Benefits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777669-0F1E-3576-83B7-20B691121089}"/>
              </a:ext>
            </a:extLst>
          </p:cNvPr>
          <p:cNvSpPr txBox="1"/>
          <p:nvPr/>
        </p:nvSpPr>
        <p:spPr>
          <a:xfrm>
            <a:off x="1030424" y="1643012"/>
            <a:ext cx="6115829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Safe &amp; clean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Most consistent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Long-term savings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High-paying jobs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Grow economy &amp; middle class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more…</a:t>
            </a:r>
          </a:p>
        </p:txBody>
      </p:sp>
    </p:spTree>
    <p:extLst>
      <p:ext uri="{BB962C8B-B14F-4D97-AF65-F5344CB8AC3E}">
        <p14:creationId xmlns:p14="http://schemas.microsoft.com/office/powerpoint/2010/main" val="28789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08C96-A9D4-8640-B6BD-37C2D4245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Bad Reputation from Myths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B9EAF-CB49-649E-6383-58B262705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11360800" cy="763600"/>
          </a:xfrm>
        </p:spPr>
        <p:txBody>
          <a:bodyPr/>
          <a:lstStyle/>
          <a:p>
            <a:r>
              <a:rPr lang="en-US" dirty="0"/>
              <a:t>Fear of disaster → safest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A2B9A8-6CB6-C4B5-3341-8358D6131079}"/>
              </a:ext>
            </a:extLst>
          </p:cNvPr>
          <p:cNvSpPr txBox="1"/>
          <p:nvPr/>
        </p:nvSpPr>
        <p:spPr>
          <a:xfrm>
            <a:off x="415600" y="6264633"/>
            <a:ext cx="291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Pew Research Center</a:t>
            </a:r>
          </a:p>
        </p:txBody>
      </p:sp>
      <p:pic>
        <p:nvPicPr>
          <p:cNvPr id="8" name="Picture 7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9223AE20-A5E6-9B5C-B1C1-153F4EA7D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00" y="1363833"/>
            <a:ext cx="5680400" cy="35953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54A6758-5C60-7C1F-8829-1B7FCA15633A}"/>
              </a:ext>
            </a:extLst>
          </p:cNvPr>
          <p:cNvSpPr txBox="1">
            <a:spLocks/>
          </p:cNvSpPr>
          <p:nvPr/>
        </p:nvSpPr>
        <p:spPr>
          <a:xfrm>
            <a:off x="415600" y="2193767"/>
            <a:ext cx="11360800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Fear of leaking radiation → not true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EB96EE6-89D1-D914-AB0A-DDEB63ABB168}"/>
              </a:ext>
            </a:extLst>
          </p:cNvPr>
          <p:cNvSpPr txBox="1">
            <a:spLocks/>
          </p:cNvSpPr>
          <p:nvPr/>
        </p:nvSpPr>
        <p:spPr>
          <a:xfrm>
            <a:off x="415600" y="2779731"/>
            <a:ext cx="11360800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Association with nuclear weapons</a:t>
            </a:r>
          </a:p>
        </p:txBody>
      </p:sp>
    </p:spTree>
    <p:extLst>
      <p:ext uri="{BB962C8B-B14F-4D97-AF65-F5344CB8AC3E}">
        <p14:creationId xmlns:p14="http://schemas.microsoft.com/office/powerpoint/2010/main" val="24240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89CD8-B982-E580-AF85-15803EA9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Addressing Legitimate Concerns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12BE3-39DC-36D6-BC31-01A7B57C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Mining damages land</a:t>
            </a:r>
          </a:p>
          <a:p>
            <a:pPr>
              <a:lnSpc>
                <a:spcPct val="150000"/>
              </a:lnSpc>
            </a:pPr>
            <a:r>
              <a:rPr lang="en-US" dirty="0"/>
              <a:t>Waste</a:t>
            </a:r>
          </a:p>
          <a:p>
            <a:pPr>
              <a:lnSpc>
                <a:spcPct val="150000"/>
              </a:lnSpc>
            </a:pPr>
            <a:r>
              <a:rPr lang="en-US" dirty="0"/>
              <a:t>Uranium will run out in 80 years</a:t>
            </a:r>
          </a:p>
        </p:txBody>
      </p:sp>
    </p:spTree>
    <p:extLst>
      <p:ext uri="{BB962C8B-B14F-4D97-AF65-F5344CB8AC3E}">
        <p14:creationId xmlns:p14="http://schemas.microsoft.com/office/powerpoint/2010/main" val="123900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8AED7-80AC-E5D5-1EA7-2C8969F2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1EC47-57F2-1783-5634-F6D5F5D68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018" y="1536633"/>
            <a:ext cx="11111382" cy="4555200"/>
          </a:xfrm>
        </p:spPr>
        <p:txBody>
          <a:bodyPr>
            <a:normAutofit/>
          </a:bodyPr>
          <a:lstStyle/>
          <a:p>
            <a:pPr marL="152396" indent="0">
              <a:lnSpc>
                <a:spcPct val="150000"/>
              </a:lnSpc>
              <a:buNone/>
            </a:pPr>
            <a:r>
              <a:rPr lang="en-US" sz="3200" b="1" dirty="0"/>
              <a:t>Country		% electricity from nuclear</a:t>
            </a:r>
          </a:p>
          <a:p>
            <a:pPr marL="152396" indent="0">
              <a:lnSpc>
                <a:spcPct val="150000"/>
              </a:lnSpc>
              <a:buNone/>
            </a:pPr>
            <a:r>
              <a:rPr lang="en-US" sz="3200" dirty="0"/>
              <a:t>France		70%</a:t>
            </a:r>
          </a:p>
          <a:p>
            <a:pPr marL="152396" indent="0">
              <a:lnSpc>
                <a:spcPct val="150000"/>
              </a:lnSpc>
              <a:buNone/>
            </a:pPr>
            <a:r>
              <a:rPr lang="en-US" sz="3200" dirty="0"/>
              <a:t>China		5% (rapidly expanding)</a:t>
            </a:r>
          </a:p>
          <a:p>
            <a:pPr marL="152396" indent="0">
              <a:lnSpc>
                <a:spcPct val="150000"/>
              </a:lnSpc>
              <a:buNone/>
            </a:pPr>
            <a:r>
              <a:rPr lang="en-US" sz="3200" dirty="0"/>
              <a:t>Slovakia		82%</a:t>
            </a:r>
          </a:p>
          <a:p>
            <a:pPr marL="152396" indent="0">
              <a:lnSpc>
                <a:spcPct val="150000"/>
              </a:lnSpc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651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8AED7-80AC-E5D5-1EA7-2C8969F2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What’s Holding Back the U.S.?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1EC47-57F2-1783-5634-F6D5F5D68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018" y="1536633"/>
            <a:ext cx="11111382" cy="4555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Bad social reputation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Regulations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Natural gas is cheaper</a:t>
            </a:r>
          </a:p>
          <a:p>
            <a:pPr>
              <a:lnSpc>
                <a:spcPct val="150000"/>
              </a:lnSpc>
            </a:pP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008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754FF6-E9C3-E89B-5331-2D22F0240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1747" y="1609494"/>
            <a:ext cx="5556174" cy="46774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D6FB7D-C962-CDE2-C54F-317614586280}"/>
              </a:ext>
            </a:extLst>
          </p:cNvPr>
          <p:cNvSpPr/>
          <p:nvPr/>
        </p:nvSpPr>
        <p:spPr>
          <a:xfrm>
            <a:off x="4880346" y="565819"/>
            <a:ext cx="24313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Economics</a:t>
            </a:r>
            <a:endParaRPr lang="en-US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95B74-0FE3-5F33-A6CB-83BD1A1C763D}"/>
              </a:ext>
            </a:extLst>
          </p:cNvPr>
          <p:cNvSpPr txBox="1"/>
          <p:nvPr/>
        </p:nvSpPr>
        <p:spPr>
          <a:xfrm>
            <a:off x="846840" y="3186612"/>
            <a:ext cx="42382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Natural Gas - short-term</a:t>
            </a:r>
          </a:p>
          <a:p>
            <a:pPr algn="r"/>
            <a:r>
              <a:rPr lang="en-US" sz="3200" dirty="0"/>
              <a:t>Nuclear - </a:t>
            </a:r>
            <a:r>
              <a:rPr lang="en-US" dirty="0"/>
              <a:t> </a:t>
            </a:r>
            <a:r>
              <a:rPr lang="en-US" sz="3200" dirty="0"/>
              <a:t> long-term</a:t>
            </a:r>
          </a:p>
        </p:txBody>
      </p:sp>
    </p:spTree>
    <p:extLst>
      <p:ext uri="{BB962C8B-B14F-4D97-AF65-F5344CB8AC3E}">
        <p14:creationId xmlns:p14="http://schemas.microsoft.com/office/powerpoint/2010/main" val="148440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Solar Yello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lar Yellow" id="{2973D8AB-EAD3-2F4B-8AA1-8D43CDB9B871}" vid="{A48D86CD-0BDE-DB4A-9397-8A52E63CCC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Solar Yellow</Template>
  <TotalTime>0</TotalTime>
  <Words>264</Words>
  <Application>Microsoft Macintosh PowerPoint</Application>
  <PresentationFormat>Widescreen</PresentationFormat>
  <Paragraphs>57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Helvetica</vt:lpstr>
      <vt:lpstr>Solar Yellow</vt:lpstr>
      <vt:lpstr>PowerPoint Presentation</vt:lpstr>
      <vt:lpstr>PowerPoint Presentation</vt:lpstr>
      <vt:lpstr>Nuclear Renaissance</vt:lpstr>
      <vt:lpstr>Benefits</vt:lpstr>
      <vt:lpstr>Bad Reputation from Myths</vt:lpstr>
      <vt:lpstr>Addressing Legitimate Concerns</vt:lpstr>
      <vt:lpstr>Examples</vt:lpstr>
      <vt:lpstr>What’s Holding Back the U.S.?</vt:lpstr>
      <vt:lpstr>PowerPoint Presentation</vt:lpstr>
      <vt:lpstr>Nuclear Energy Types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Need for a Nuclear Renaissance</dc:title>
  <dc:creator>Joel Grayson</dc:creator>
  <cp:lastModifiedBy>Joel Grayson</cp:lastModifiedBy>
  <cp:revision>3</cp:revision>
  <dcterms:created xsi:type="dcterms:W3CDTF">2022-07-05T01:08:10Z</dcterms:created>
  <dcterms:modified xsi:type="dcterms:W3CDTF">2022-07-07T22:43:37Z</dcterms:modified>
</cp:coreProperties>
</file>